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9" r:id="rId10"/>
    <p:sldId id="265" r:id="rId11"/>
    <p:sldId id="266" r:id="rId12"/>
    <p:sldId id="278" r:id="rId13"/>
    <p:sldId id="277" r:id="rId14"/>
    <p:sldId id="282" r:id="rId15"/>
    <p:sldId id="279" r:id="rId16"/>
    <p:sldId id="283" r:id="rId17"/>
    <p:sldId id="270" r:id="rId18"/>
    <p:sldId id="271" r:id="rId19"/>
    <p:sldId id="273" r:id="rId20"/>
    <p:sldId id="274" r:id="rId21"/>
    <p:sldId id="275" r:id="rId22"/>
    <p:sldId id="280" r:id="rId23"/>
    <p:sldId id="281" r:id="rId24"/>
    <p:sldId id="284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95E89"/>
    <a:srgbClr val="425580"/>
    <a:srgbClr val="53698E"/>
    <a:srgbClr val="5D7C9B"/>
    <a:srgbClr val="FFFFFF"/>
    <a:srgbClr val="E6EDF3"/>
    <a:srgbClr val="C5D0D7"/>
    <a:srgbClr val="C6D4DC"/>
    <a:srgbClr val="C9D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39" autoAdjust="0"/>
  </p:normalViewPr>
  <p:slideViewPr>
    <p:cSldViewPr snapToGrid="0"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27274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Bus_(informatica)" TargetMode="External"/><Relationship Id="rId4" Type="http://schemas.openxmlformats.org/officeDocument/2006/relationships/hyperlink" Target="http://it.wikipedia.org/wiki/Motorola" TargetMode="External"/><Relationship Id="rId5" Type="http://schemas.openxmlformats.org/officeDocument/2006/relationships/hyperlink" Target="http://it.wikipedia.org/wiki/National_Semiconductor" TargetMode="External"/><Relationship Id="rId6" Type="http://schemas.openxmlformats.org/officeDocument/2006/relationships/hyperlink" Target="http://it.wikipedia.org/wiki/Clock" TargetMode="External"/><Relationship Id="rId7" Type="http://schemas.openxmlformats.org/officeDocument/2006/relationships/hyperlink" Target="http://it.wikipedia.org/wiki/Serial_Peripheral_Interface%23cite_note-1" TargetMode="External"/><Relationship Id="rId8" Type="http://schemas.openxmlformats.org/officeDocument/2006/relationships/hyperlink" Target="http://it.wikipedia.org/wiki/Trasmissione_seriale" TargetMode="External"/><Relationship Id="rId9" Type="http://schemas.openxmlformats.org/officeDocument/2006/relationships/hyperlink" Target="http://it.wikipedia.org/wiki/Bit_(informatica)" TargetMode="External"/><Relationship Id="rId10" Type="http://schemas.openxmlformats.org/officeDocument/2006/relationships/hyperlink" Target="http://it.wikipedia.org/wiki/Full-duplex" TargetMode="External"/><Relationship Id="rId11" Type="http://schemas.openxmlformats.org/officeDocument/2006/relationships/hyperlink" Target="http://it.wikipedia.org/wiki/Datashee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280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SPI</a:t>
            </a:r>
          </a:p>
          <a:p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È un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us (informatica)"/>
              </a:rPr>
              <a:t>bus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standard di comunicazione ideato dalla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torola"/>
              </a:rPr>
              <a:t>Motorola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 sviluppato, in una sua variante, anche dalla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National Semiconductor"/>
              </a:rPr>
              <a:t>National Semiconductor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 il nome di bus </a:t>
            </a:r>
            <a:r>
              <a:rPr lang="it-IT" sz="11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Microwire</a:t>
            </a:r>
            <a:r>
              <a:rPr lang="it-IT" sz="11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trasmissione avviene tra un dispositivo detto </a:t>
            </a:r>
            <a:r>
              <a:rPr lang="it-IT" sz="11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 uno o più </a:t>
            </a:r>
            <a:r>
              <a:rPr lang="it-IT" sz="11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slave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(letteralmente dall'inglese </a:t>
            </a:r>
            <a:r>
              <a:rPr lang="it-IT" sz="11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padrone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 </a:t>
            </a:r>
            <a:r>
              <a:rPr lang="it-IT" sz="11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schiavo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Il master controlla il bus, emette il segnale di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Clock"/>
              </a:rPr>
              <a:t>clock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decide quando iniziare e terminare la comunicazione</a:t>
            </a:r>
            <a:r>
              <a:rPr lang="it-IT" sz="11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[1]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bus SPI si definisce: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tipo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Trasmissione seriale"/>
              </a:rPr>
              <a:t>seriale</a:t>
            </a:r>
            <a:endParaRPr lang="it-IT" sz="11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sincrono per la presenza di un clock che coordina la trasmissione e ricezione dei singoli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Bit (informatica)"/>
              </a:rPr>
              <a:t>bit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 determina la velocità di trasmissione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Full-duplex"/>
              </a:rPr>
              <a:t>full-duplex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quanto il "colloquio" può avvenire contemporaneamente in trasmissione e ricezione.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1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quanto riguarda la velocità di scambio dei dati (in pratica la frequenza del clock) non vi è un limite minimo (in quanto i dispositivi sono statici: possono mantenere se alimentati uno stato logico per un tempo indefinito) ma vi è un limite massimo che va determinato dai </a:t>
            </a:r>
            <a:r>
              <a:rPr lang="it-IT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Datasheet"/>
              </a:rPr>
              <a:t>datasheet</a:t>
            </a:r>
            <a:r>
              <a:rPr lang="it-IT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dei singoli dispositivi connessi e dal loro numero in quanto ogni dispositivo collegato al bus introduce sulle linee di comunicazione una capacità parassita).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313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366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753716"/>
            <a:ext cx="7772400" cy="104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3000"/>
            </a:lvl1pPr>
            <a:lvl2pPr indent="304800" algn="ctr">
              <a:buSzPct val="100000"/>
              <a:defRPr sz="3000"/>
            </a:lvl2pPr>
            <a:lvl3pPr indent="304800" algn="ctr">
              <a:buSzPct val="100000"/>
              <a:defRPr sz="3000"/>
            </a:lvl3pPr>
            <a:lvl4pPr indent="304800" algn="ctr">
              <a:buSzPct val="100000"/>
              <a:defRPr sz="3000"/>
            </a:lvl4pPr>
            <a:lvl5pPr indent="304800" algn="ctr">
              <a:buSzPct val="100000"/>
              <a:defRPr sz="3000"/>
            </a:lvl5pPr>
            <a:lvl6pPr indent="304800" algn="ctr">
              <a:buSzPct val="100000"/>
              <a:defRPr sz="3000"/>
            </a:lvl6pPr>
            <a:lvl7pPr indent="304800" algn="ctr">
              <a:buSzPct val="100000"/>
              <a:defRPr sz="3000"/>
            </a:lvl7pPr>
            <a:lvl8pPr indent="304800" algn="ctr">
              <a:buSzPct val="100000"/>
              <a:defRPr sz="3000"/>
            </a:lvl8pPr>
            <a:lvl9pPr indent="304800" algn="ctr">
              <a:buSzPct val="100000"/>
              <a:defRPr sz="30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9391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10" name="Shape 1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3667871" y="895321"/>
            <a:ext cx="1808274" cy="183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rgbClr val="F2F2F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-34875"/>
            <a:ext cx="9144000" cy="1381982"/>
          </a:xfrm>
          <a:prstGeom prst="rect">
            <a:avLst/>
          </a:prstGeom>
          <a:gradFill>
            <a:gsLst>
              <a:gs pos="0">
                <a:srgbClr val="5D7C9B">
                  <a:alpha val="63000"/>
                </a:srgb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291150" y="1420400"/>
            <a:ext cx="8561699" cy="5212499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lvl1pPr marL="342900" indent="-304800" rt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2400">
                <a:solidFill>
                  <a:schemeClr val="dk1"/>
                </a:solidFill>
              </a:defRPr>
            </a:lvl1pPr>
            <a:lvl2pPr marL="742950" indent="-247650" rtl="0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2pPr>
            <a:lvl3pPr marL="1143000" indent="-76200" rtl="0">
              <a:spcBef>
                <a:spcPts val="480"/>
              </a:spcBef>
              <a:buClr>
                <a:schemeClr val="dk1"/>
              </a:buClr>
              <a:buChar char="■"/>
              <a:defRPr>
                <a:solidFill>
                  <a:schemeClr val="dk1"/>
                </a:solidFill>
              </a:defRPr>
            </a:lvl3pPr>
            <a:lvl4pPr marL="1600200" indent="-190500" rtl="0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200">
                <a:solidFill>
                  <a:schemeClr val="dk1"/>
                </a:solidFill>
              </a:defRPr>
            </a:lvl4pPr>
            <a:lvl5pPr marL="2057400" indent="-228600" rtl="0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marL="2514600" indent="-228600" rtl="0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marL="2971800" indent="-228600" rtl="0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marL="3429000" indent="-228600" rtl="0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marL="3886200" indent="-228600" rtl="0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Shape 14"/>
          <p:cNvSpPr/>
          <p:nvPr/>
        </p:nvSpPr>
        <p:spPr>
          <a:xfrm>
            <a:off x="1054375" y="325850"/>
            <a:ext cx="8089500" cy="483600"/>
          </a:xfrm>
          <a:prstGeom prst="rect">
            <a:avLst/>
          </a:prstGeom>
          <a:solidFill>
            <a:srgbClr val="495E8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  <a:prstGeom prst="rect">
            <a:avLst/>
          </a:prstGeom>
          <a:noFill/>
        </p:spPr>
        <p:txBody>
          <a:bodyPr lIns="91425" tIns="91425" rIns="91425" bIns="91425" anchor="ctr" anchorCtr="0"/>
          <a:lstStyle>
            <a:lvl1pPr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1pPr>
            <a:lvl2pPr>
              <a:buSzPct val="100000"/>
              <a:defRPr sz="2400"/>
            </a:lvl2pPr>
            <a:lvl3pPr>
              <a:buSzPct val="100000"/>
              <a:defRPr sz="2400"/>
            </a:lvl3pPr>
            <a:lvl4pPr>
              <a:buSzPct val="100000"/>
              <a:defRPr sz="2400"/>
            </a:lvl4pPr>
            <a:lvl5pPr>
              <a:buSzPct val="100000"/>
              <a:defRPr sz="2400"/>
            </a:lvl5pPr>
            <a:lvl6pPr>
              <a:buSzPct val="100000"/>
              <a:defRPr sz="2400"/>
            </a:lvl6pPr>
            <a:lvl7pPr>
              <a:buSzPct val="100000"/>
              <a:defRPr sz="2400"/>
            </a:lvl7pPr>
            <a:lvl8pPr>
              <a:buSzPct val="100000"/>
              <a:defRPr sz="2400"/>
            </a:lvl8pPr>
            <a:lvl9pPr>
              <a:buSzPct val="100000"/>
              <a:defRPr sz="2400"/>
            </a:lvl9pPr>
          </a:lstStyle>
          <a:p>
            <a:endParaRPr dirty="0"/>
          </a:p>
        </p:txBody>
      </p:sp>
      <p:pic>
        <p:nvPicPr>
          <p:cNvPr id="16" name="Shape 16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60198" y="75023"/>
            <a:ext cx="994175" cy="9829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Pos="20000" dir="5400000" sy="-100000" algn="bl" rotWithShape="0"/>
          </a:effectLst>
        </p:spPr>
      </p:pic>
      <p:sp>
        <p:nvSpPr>
          <p:cNvPr id="7" name="Shape 14"/>
          <p:cNvSpPr/>
          <p:nvPr userDrawn="1"/>
        </p:nvSpPr>
        <p:spPr>
          <a:xfrm>
            <a:off x="1054500" y="255334"/>
            <a:ext cx="8089500" cy="45719"/>
          </a:xfrm>
          <a:prstGeom prst="rect">
            <a:avLst/>
          </a:prstGeom>
          <a:solidFill>
            <a:srgbClr val="5D7C9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159825" y="304933"/>
            <a:ext cx="7293600" cy="990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SzPct val="100000"/>
              <a:buNone/>
              <a:defRPr sz="3600" b="1"/>
            </a:lvl1pPr>
            <a:lvl2pPr marL="0" indent="228600">
              <a:buSzPct val="100000"/>
              <a:buNone/>
              <a:defRPr sz="3600" b="1"/>
            </a:lvl2pPr>
            <a:lvl3pPr marL="0" indent="228600">
              <a:buSzPct val="100000"/>
              <a:buNone/>
              <a:defRPr sz="3600" b="1"/>
            </a:lvl3pPr>
            <a:lvl4pPr marL="0" indent="228600">
              <a:buSzPct val="100000"/>
              <a:buNone/>
              <a:defRPr sz="3600" b="1"/>
            </a:lvl4pPr>
            <a:lvl5pPr marL="0" indent="228600">
              <a:buSzPct val="100000"/>
              <a:buNone/>
              <a:defRPr sz="3600" b="1"/>
            </a:lvl5pPr>
            <a:lvl6pPr marL="0" indent="228600">
              <a:buSzPct val="100000"/>
              <a:buNone/>
              <a:defRPr sz="3600" b="1"/>
            </a:lvl6pPr>
            <a:lvl7pPr marL="0" indent="228600">
              <a:buSzPct val="100000"/>
              <a:buNone/>
              <a:defRPr sz="3600" b="1"/>
            </a:lvl7pPr>
            <a:lvl8pPr marL="0" indent="228600">
              <a:buSzPct val="100000"/>
              <a:buNone/>
              <a:defRPr sz="3600" b="1"/>
            </a:lvl8pPr>
            <a:lvl9pPr marL="0" indent="228600">
              <a:buSzPct val="100000"/>
              <a:buNone/>
              <a:defRPr sz="3600" b="1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1150" y="1665266"/>
            <a:ext cx="85616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3048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2400">
                <a:solidFill>
                  <a:schemeClr val="dk1"/>
                </a:solidFill>
              </a:defRPr>
            </a:lvl1pPr>
            <a:lvl2pPr marL="742950" indent="-247650">
              <a:lnSpc>
                <a:spcPct val="115000"/>
              </a:lnSpc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2pPr>
            <a:lvl3pPr marL="1143000" indent="-76200">
              <a:lnSpc>
                <a:spcPct val="115000"/>
              </a:lnSpc>
              <a:spcBef>
                <a:spcPts val="480"/>
              </a:spcBef>
              <a:buClr>
                <a:schemeClr val="dk1"/>
              </a:buClr>
              <a:buChar char="■"/>
              <a:defRPr>
                <a:solidFill>
                  <a:schemeClr val="dk1"/>
                </a:solidFill>
              </a:defRPr>
            </a:lvl3pPr>
            <a:lvl4pPr marL="1600200" indent="-190500">
              <a:lnSpc>
                <a:spcPct val="115000"/>
              </a:lnSpc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200">
                <a:solidFill>
                  <a:schemeClr val="dk1"/>
                </a:solidFill>
              </a:defRPr>
            </a:lvl4pPr>
            <a:lvl5pPr marL="2057400" indent="-228600">
              <a:lnSpc>
                <a:spcPct val="115000"/>
              </a:lnSpc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marL="2514600" indent="-228600">
              <a:lnSpc>
                <a:spcPct val="115000"/>
              </a:lnSpc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marL="2971800" indent="-228600">
              <a:lnSpc>
                <a:spcPct val="115000"/>
              </a:lnSpc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marL="3429000" indent="-228600">
              <a:lnSpc>
                <a:spcPct val="115000"/>
              </a:lnSpc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marL="3886200" indent="-228600">
              <a:lnSpc>
                <a:spcPct val="115000"/>
              </a:lnSpc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gFJ03a" TargetMode="External"/><Relationship Id="rId4" Type="http://schemas.openxmlformats.org/officeDocument/2006/relationships/hyperlink" Target="http://goo.gl/R99oSF" TargetMode="External"/><Relationship Id="rId5" Type="http://schemas.openxmlformats.org/officeDocument/2006/relationships/hyperlink" Target="http://goo.gl/FqOhw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hKmGhe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spberrypi.org/download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3698E"/>
            </a:gs>
            <a:gs pos="100000">
              <a:srgbClr val="BDCAD2"/>
            </a:gs>
            <a:gs pos="83000">
              <a:srgbClr val="5D7C9B">
                <a:lumMod val="100000"/>
              </a:srgbClr>
            </a:gs>
            <a:gs pos="81000">
              <a:srgbClr val="EDF1F4"/>
            </a:gs>
          </a:gsLst>
          <a:lin ang="5400000" scaled="1"/>
        </a:gra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753716"/>
            <a:ext cx="7772400" cy="1046400"/>
          </a:xfrm>
          <a:prstGeom prst="rect">
            <a:avLst/>
          </a:prstGeom>
          <a:noFill/>
        </p:spPr>
        <p:txBody>
          <a:bodyPr lIns="91425" tIns="91425" rIns="91425" bIns="91425" anchor="b" anchorCtr="0">
            <a:noAutofit/>
          </a:bodyPr>
          <a:lstStyle/>
          <a:p>
            <a:r>
              <a:rPr lang="it-IT" dirty="0"/>
              <a:t>Raspberry PI : I/O in C</a:t>
            </a:r>
            <a:r>
              <a:rPr lang="it-IT" dirty="0" smtClean="0"/>
              <a:t># / mono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767454" y="5811600"/>
            <a:ext cx="7772400" cy="104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Torino, </a:t>
            </a:r>
            <a:r>
              <a:rPr lang="en" dirty="0" smtClean="0">
                <a:solidFill>
                  <a:schemeClr val="tx1"/>
                </a:solidFill>
              </a:rPr>
              <a:t>27 Novembre 2014</a:t>
            </a:r>
          </a:p>
          <a:p>
            <a:pPr>
              <a:buNone/>
            </a:pPr>
            <a:r>
              <a:rPr lang="en" dirty="0" smtClean="0">
                <a:solidFill>
                  <a:schemeClr val="tx1"/>
                </a:solidFill>
              </a:rPr>
              <a:t>Gianluca Cucco</a:t>
            </a:r>
            <a:endParaRPr lang="en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71" y="3521780"/>
            <a:ext cx="2572083" cy="22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524" y="3775718"/>
            <a:ext cx="1622098" cy="20352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91150" y="1420400"/>
            <a:ext cx="8561699" cy="610419"/>
          </a:xfrm>
        </p:spPr>
        <p:txBody>
          <a:bodyPr/>
          <a:lstStyle/>
          <a:p>
            <a:r>
              <a:rPr lang="it-IT" dirty="0" smtClean="0"/>
              <a:t>Configurazione iniziale</a:t>
            </a:r>
            <a:endParaRPr lang="it-IT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789091" y="2030819"/>
            <a:ext cx="2654070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sudo raspi-config</a:t>
            </a:r>
            <a:endParaRPr lang="it-I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71" y="2927742"/>
            <a:ext cx="6018447" cy="3780477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/>
              <a:t>Introduzione installazione Raspbian</a:t>
            </a:r>
          </a:p>
        </p:txBody>
      </p:sp>
      <p:pic>
        <p:nvPicPr>
          <p:cNvPr id="7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974" y="-29639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raspberrypi.org/wp-content/uploads/2012/02/Raspian_SD-150x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07" y="24757"/>
            <a:ext cx="784693" cy="7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90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91150" y="1420401"/>
            <a:ext cx="8561699" cy="607576"/>
          </a:xfrm>
        </p:spPr>
        <p:txBody>
          <a:bodyPr/>
          <a:lstStyle/>
          <a:p>
            <a:r>
              <a:rPr lang="it-IT" dirty="0" smtClean="0"/>
              <a:t>Aggiornare Raspbian</a:t>
            </a:r>
          </a:p>
          <a:p>
            <a:pPr lvl="1"/>
            <a:endParaRPr lang="it-IT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/>
              <a:t>Introduzione installazione Raspbian</a:t>
            </a:r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80037" y="2028509"/>
            <a:ext cx="2968098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sudo apt-get update</a:t>
            </a:r>
            <a:endParaRPr lang="it-IT" dirty="0"/>
          </a:p>
        </p:txBody>
      </p:sp>
      <p:sp>
        <p:nvSpPr>
          <p:cNvPr id="8" name="Text Placeholder 1"/>
          <p:cNvSpPr txBox="1">
            <a:spLocks/>
          </p:cNvSpPr>
          <p:nvPr/>
        </p:nvSpPr>
        <p:spPr bwMode="auto">
          <a:xfrm>
            <a:off x="780036" y="2889920"/>
            <a:ext cx="3149167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sudo apt-get upgrade</a:t>
            </a:r>
            <a:endParaRPr lang="it-IT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91147" y="3597790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Aggiornare Firmware</a:t>
            </a:r>
          </a:p>
          <a:p>
            <a:pPr lvl="1"/>
            <a:endParaRPr lang="it-IT" dirty="0"/>
          </a:p>
        </p:txBody>
      </p:sp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780036" y="4205366"/>
            <a:ext cx="2379623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rpi-update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291146" y="4812942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Installare mono</a:t>
            </a:r>
          </a:p>
          <a:p>
            <a:pPr lvl="1"/>
            <a:endParaRPr lang="it-IT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 bwMode="auto">
          <a:xfrm>
            <a:off x="780036" y="5469969"/>
            <a:ext cx="4982811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sudo </a:t>
            </a:r>
            <a:r>
              <a:rPr lang="it-IT" dirty="0"/>
              <a:t>apt-get install </a:t>
            </a:r>
            <a:r>
              <a:rPr lang="it-IT" dirty="0" smtClean="0"/>
              <a:t>mono-complete</a:t>
            </a:r>
            <a:endParaRPr lang="it-IT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6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91150" y="1420401"/>
            <a:ext cx="8561699" cy="607576"/>
          </a:xfrm>
        </p:spPr>
        <p:txBody>
          <a:bodyPr/>
          <a:lstStyle/>
          <a:p>
            <a:r>
              <a:rPr lang="it-IT" dirty="0" smtClean="0"/>
              <a:t>Installare libreria libpigpio</a:t>
            </a:r>
          </a:p>
          <a:p>
            <a:pPr lvl="1"/>
            <a:endParaRPr lang="it-IT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libreria LIBPGPIO</a:t>
            </a:r>
            <a:endParaRPr lang="it-IT" dirty="0"/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80036" y="2028509"/>
            <a:ext cx="7874865" cy="267108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wget http://www.codehosting.net/blog/files/libpigpio.zip</a:t>
            </a:r>
          </a:p>
          <a:p>
            <a:pPr marL="38100" indent="0">
              <a:buFontTx/>
              <a:buNone/>
            </a:pPr>
            <a:r>
              <a:rPr lang="it-IT" dirty="0" smtClean="0"/>
              <a:t>unzip libpigpio.zip</a:t>
            </a:r>
            <a:endParaRPr lang="it-IT" dirty="0"/>
          </a:p>
          <a:p>
            <a:pPr marL="38100" indent="0">
              <a:buFontTx/>
              <a:buNone/>
            </a:pPr>
            <a:r>
              <a:rPr lang="it-IT" dirty="0"/>
              <a:t>gcc -c -fpic </a:t>
            </a:r>
            <a:r>
              <a:rPr lang="it-IT" dirty="0" smtClean="0"/>
              <a:t>libpigpio.c</a:t>
            </a:r>
            <a:endParaRPr lang="it-IT" dirty="0"/>
          </a:p>
          <a:p>
            <a:pPr marL="38100" indent="0">
              <a:buFontTx/>
              <a:buNone/>
            </a:pPr>
            <a:r>
              <a:rPr lang="it-IT" dirty="0"/>
              <a:t>gcc -shared -o libpigpio.so </a:t>
            </a:r>
            <a:r>
              <a:rPr lang="it-IT" dirty="0" smtClean="0"/>
              <a:t>libpigpio.o</a:t>
            </a:r>
            <a:endParaRPr lang="it-IT" dirty="0"/>
          </a:p>
          <a:p>
            <a:pPr marL="38100" indent="0">
              <a:buFontTx/>
              <a:buNone/>
            </a:pPr>
            <a:r>
              <a:rPr lang="it-IT" dirty="0"/>
              <a:t>sudo cp libpigpio.so /lib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91149" y="4794465"/>
            <a:ext cx="8561699" cy="1127869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Github libreria</a:t>
            </a:r>
          </a:p>
          <a:p>
            <a:pPr marL="38100" indent="0">
              <a:buNone/>
            </a:pPr>
            <a:r>
              <a:rPr lang="it-IT" dirty="0"/>
              <a:t>https://github.com/Linutronix/libgpio</a:t>
            </a:r>
            <a:endParaRPr lang="it-IT" dirty="0" smtClean="0"/>
          </a:p>
          <a:p>
            <a:pPr marL="38100" indent="0">
              <a:buNone/>
            </a:pP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442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496316" y="1441665"/>
            <a:ext cx="1920422" cy="589153"/>
          </a:xfrm>
        </p:spPr>
        <p:txBody>
          <a:bodyPr/>
          <a:lstStyle/>
          <a:p>
            <a:pPr marL="38100" indent="0">
              <a:buNone/>
            </a:pPr>
            <a:r>
              <a:rPr lang="it-IT" dirty="0" smtClean="0"/>
              <a:t>DEMO LED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 Led</a:t>
            </a:r>
            <a:endParaRPr lang="it-I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97" y="2030818"/>
            <a:ext cx="4725059" cy="4172532"/>
          </a:xfrm>
          <a:prstGeom prst="rect">
            <a:avLst/>
          </a:prstGeom>
        </p:spPr>
      </p:pic>
      <p:pic>
        <p:nvPicPr>
          <p:cNvPr id="8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3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 schermo LCD 16x2</a:t>
            </a:r>
            <a:endParaRPr lang="it-IT" dirty="0"/>
          </a:p>
        </p:txBody>
      </p:sp>
      <p:pic>
        <p:nvPicPr>
          <p:cNvPr id="22530" name="Picture 2" descr="https://learn.adafruit.com/system/assets/assets/000/001/729/original/raspberry_pi_pi-char-lcd.gif?13967758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1990476"/>
            <a:ext cx="8378455" cy="401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3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91150" y="1420401"/>
            <a:ext cx="8561699" cy="631684"/>
          </a:xfrm>
        </p:spPr>
        <p:txBody>
          <a:bodyPr/>
          <a:lstStyle/>
          <a:p>
            <a:r>
              <a:rPr lang="it-IT" dirty="0" smtClean="0"/>
              <a:t>Installazione libreria per sensore di temperatura DHT22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Installazione libreria per sensore DHT22</a:t>
            </a:r>
            <a:endParaRPr lang="it-IT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716241" y="2052084"/>
            <a:ext cx="7906764" cy="421049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sz="1800" dirty="0" smtClean="0"/>
              <a:t>sudo </a:t>
            </a:r>
            <a:r>
              <a:rPr lang="it-IT" sz="1800" dirty="0"/>
              <a:t>apt-get install </a:t>
            </a:r>
            <a:r>
              <a:rPr lang="it-IT" sz="1800" dirty="0" smtClean="0"/>
              <a:t>python-dev</a:t>
            </a:r>
            <a:endParaRPr lang="it-IT" sz="1800" dirty="0"/>
          </a:p>
          <a:p>
            <a:r>
              <a:rPr lang="it-IT" sz="1800" dirty="0"/>
              <a:t>git clone https://</a:t>
            </a:r>
            <a:r>
              <a:rPr lang="it-IT" sz="1800" dirty="0" smtClean="0"/>
              <a:t>github.com/adafruit/Adafruit_Python_DHT</a:t>
            </a:r>
            <a:endParaRPr lang="it-IT" sz="1800" dirty="0"/>
          </a:p>
          <a:p>
            <a:r>
              <a:rPr lang="it-IT" sz="1800" dirty="0"/>
              <a:t>gcc -c "common_dht_read.c" "Raspberry_Pi/pi_dht_read.c" "Raspberry_Pi/pi_mmio.c</a:t>
            </a:r>
            <a:r>
              <a:rPr lang="it-IT" sz="1800" dirty="0" smtClean="0"/>
              <a:t>"</a:t>
            </a:r>
            <a:endParaRPr lang="it-IT" sz="1800" dirty="0"/>
          </a:p>
          <a:p>
            <a:r>
              <a:rPr lang="it-IT" sz="1800" dirty="0"/>
              <a:t>gcc -c "_Raspberry_Pi_Driver.c" "common_dht_read.c" "Raspberry_Pi/pi_dht_read.c" "Raspberry_Pi/pi_mmio.c" -I/usr/include/python2.7/ -</a:t>
            </a:r>
            <a:r>
              <a:rPr lang="it-IT" sz="1800" dirty="0" smtClean="0"/>
              <a:t>std=gnu99</a:t>
            </a:r>
            <a:endParaRPr lang="it-IT" sz="1800" dirty="0"/>
          </a:p>
          <a:p>
            <a:r>
              <a:rPr lang="it-IT" sz="1800" dirty="0"/>
              <a:t>gcc -shared "_Raspberry_Pi_Driver.o" "common_dht_read.o" "pi_dht_read.o" "pi_mmio.o" -o "Raspberry_Pi_Driver.so</a:t>
            </a:r>
            <a:r>
              <a:rPr lang="it-IT" sz="1800" dirty="0" smtClean="0"/>
              <a:t>"</a:t>
            </a:r>
            <a:endParaRPr lang="it-IT" sz="1800" dirty="0"/>
          </a:p>
          <a:p>
            <a:r>
              <a:rPr lang="it-IT" sz="1800" dirty="0"/>
              <a:t>sudo cp Raspberry_Pi_Driver.so /lib/Raspberry_Pi_Driver.so</a:t>
            </a:r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0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Demo </a:t>
            </a:r>
            <a:r>
              <a:rPr lang="it-IT" dirty="0" smtClean="0"/>
              <a:t>sensore DHT22</a:t>
            </a:r>
            <a:endParaRPr lang="it-IT" dirty="0"/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pic>
        <p:nvPicPr>
          <p:cNvPr id="27650" name="Picture 2" descr="raspberry_pi_dht22wir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846" y="1874911"/>
            <a:ext cx="56388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92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91150" y="1420401"/>
            <a:ext cx="8561699" cy="607576"/>
          </a:xfrm>
        </p:spPr>
        <p:txBody>
          <a:bodyPr/>
          <a:lstStyle/>
          <a:p>
            <a:r>
              <a:rPr lang="it-IT" dirty="0" smtClean="0"/>
              <a:t>Installazione Lighttpd</a:t>
            </a:r>
          </a:p>
          <a:p>
            <a:pPr lvl="1"/>
            <a:endParaRPr lang="it-IT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Lighttpd</a:t>
            </a:r>
            <a:endParaRPr lang="it-IT" dirty="0"/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80036" y="2028509"/>
            <a:ext cx="3908921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apt-get install lighttpd</a:t>
            </a:r>
          </a:p>
        </p:txBody>
      </p:sp>
      <p:sp>
        <p:nvSpPr>
          <p:cNvPr id="8" name="Text Placeholder 1"/>
          <p:cNvSpPr txBox="1">
            <a:spLocks/>
          </p:cNvSpPr>
          <p:nvPr/>
        </p:nvSpPr>
        <p:spPr bwMode="auto">
          <a:xfrm>
            <a:off x="780036" y="3366225"/>
            <a:ext cx="7353871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apt-get </a:t>
            </a:r>
            <a:r>
              <a:rPr lang="it-IT" dirty="0" smtClean="0"/>
              <a:t>install mono-fastcgi-server4 </a:t>
            </a:r>
            <a:r>
              <a:rPr lang="it-IT" dirty="0"/>
              <a:t>mono-xsp4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91146" y="2709198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Installazione FastCGI</a:t>
            </a:r>
          </a:p>
          <a:p>
            <a:pPr lvl="1"/>
            <a:endParaRPr lang="it-IT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8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259249" y="1453055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Modificare la configurazione di Lighttpd</a:t>
            </a:r>
          </a:p>
          <a:p>
            <a:pPr lvl="1"/>
            <a:endParaRPr lang="it-IT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 bwMode="auto">
          <a:xfrm>
            <a:off x="748139" y="2110082"/>
            <a:ext cx="5184829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nano /etc/lighttpd/lighttpd.conf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59248" y="2849466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Aggiungere modulo FastCGI</a:t>
            </a:r>
          </a:p>
          <a:p>
            <a:pPr lvl="1"/>
            <a:endParaRPr lang="it-IT" dirty="0"/>
          </a:p>
        </p:txBody>
      </p:sp>
      <p:sp>
        <p:nvSpPr>
          <p:cNvPr id="15" name="Text Placeholder 1"/>
          <p:cNvSpPr txBox="1">
            <a:spLocks/>
          </p:cNvSpPr>
          <p:nvPr/>
        </p:nvSpPr>
        <p:spPr bwMode="auto">
          <a:xfrm>
            <a:off x="748139" y="3457042"/>
            <a:ext cx="2783802" cy="3186934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None/>
            </a:pPr>
            <a:r>
              <a:rPr lang="it-IT" sz="1800" dirty="0"/>
              <a:t>server.modules = (</a:t>
            </a:r>
          </a:p>
          <a:p>
            <a:pPr marL="38100" indent="0">
              <a:buNone/>
            </a:pPr>
            <a:r>
              <a:rPr lang="it-IT" sz="1800" u="sng" dirty="0"/>
              <a:t>        "mod_access",</a:t>
            </a:r>
          </a:p>
          <a:p>
            <a:pPr marL="38100" indent="0">
              <a:buNone/>
            </a:pPr>
            <a:r>
              <a:rPr lang="it-IT" sz="1800" dirty="0"/>
              <a:t>        "mod_alias",</a:t>
            </a:r>
          </a:p>
          <a:p>
            <a:pPr marL="38100" indent="0">
              <a:buNone/>
            </a:pPr>
            <a:r>
              <a:rPr lang="it-IT" sz="2000" b="1" dirty="0">
                <a:solidFill>
                  <a:srgbClr val="FF0000"/>
                </a:solidFill>
              </a:rPr>
              <a:t>        "mod_fastcgi",</a:t>
            </a:r>
          </a:p>
          <a:p>
            <a:pPr marL="38100" indent="0">
              <a:buNone/>
            </a:pPr>
            <a:r>
              <a:rPr lang="it-IT" sz="1800" u="sng" dirty="0"/>
              <a:t>        "mod_compress",</a:t>
            </a:r>
          </a:p>
          <a:p>
            <a:pPr marL="38100" indent="0">
              <a:buNone/>
            </a:pPr>
            <a:r>
              <a:rPr lang="it-IT" sz="1800" dirty="0"/>
              <a:t>        "mod_redirect",</a:t>
            </a:r>
          </a:p>
          <a:p>
            <a:pPr marL="38100" indent="0">
              <a:buNone/>
            </a:pPr>
            <a:r>
              <a:rPr lang="it-IT" sz="1800" dirty="0"/>
              <a:t>        "mod_rewrite</a:t>
            </a:r>
            <a:r>
              <a:rPr lang="it-IT" sz="1800" dirty="0" smtClean="0"/>
              <a:t>"</a:t>
            </a:r>
            <a:endParaRPr lang="it-IT" sz="1800" dirty="0"/>
          </a:p>
          <a:p>
            <a:pPr marL="38100" indent="0">
              <a:buNone/>
            </a:pPr>
            <a:r>
              <a:rPr lang="it-IT" sz="1800" dirty="0"/>
              <a:t>)</a:t>
            </a: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Lighttpd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223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59248" y="1392801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Aggiungere configurazione FastCGI</a:t>
            </a:r>
          </a:p>
          <a:p>
            <a:pPr lvl="1"/>
            <a:endParaRPr lang="it-IT" dirty="0"/>
          </a:p>
        </p:txBody>
      </p:sp>
      <p:sp>
        <p:nvSpPr>
          <p:cNvPr id="15" name="Text Placeholder 1"/>
          <p:cNvSpPr txBox="1">
            <a:spLocks/>
          </p:cNvSpPr>
          <p:nvPr/>
        </p:nvSpPr>
        <p:spPr bwMode="auto">
          <a:xfrm>
            <a:off x="748138" y="2000377"/>
            <a:ext cx="7991825" cy="473003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None/>
            </a:pPr>
            <a:r>
              <a:rPr lang="it-IT" sz="1200" dirty="0"/>
              <a:t>$HTTP["url"] =~ "^/mono/"{ fastcgi.server = (</a:t>
            </a:r>
          </a:p>
          <a:p>
            <a:pPr marL="38100" indent="0">
              <a:buNone/>
            </a:pPr>
            <a:r>
              <a:rPr lang="it-IT" sz="1200" dirty="0"/>
              <a:t>                "" =&gt; ((</a:t>
            </a:r>
          </a:p>
          <a:p>
            <a:pPr marL="38100" indent="0">
              <a:buNone/>
            </a:pPr>
            <a:r>
              <a:rPr lang="it-IT" sz="1200" dirty="0"/>
              <a:t>#To be added</a:t>
            </a:r>
          </a:p>
          <a:p>
            <a:pPr marL="38100" indent="0">
              <a:buNone/>
            </a:pPr>
            <a:r>
              <a:rPr lang="it-IT" sz="1200" dirty="0"/>
              <a:t>"socket" =&gt; "/tmp/fastcgi-mono-server4",</a:t>
            </a:r>
          </a:p>
          <a:p>
            <a:pPr marL="38100" indent="0">
              <a:buNone/>
            </a:pPr>
            <a:r>
              <a:rPr lang="it-IT" sz="1200" dirty="0"/>
              <a:t>"bin-path" =&gt; "/usr/bin/fastcgi-mono-server4",</a:t>
            </a:r>
          </a:p>
          <a:p>
            <a:pPr marL="38100" indent="0">
              <a:buNone/>
            </a:pPr>
            <a:r>
              <a:rPr lang="it-IT" sz="1200" dirty="0"/>
              <a:t>"bin-environment" =&gt; (</a:t>
            </a:r>
          </a:p>
          <a:p>
            <a:pPr marL="38100" indent="0">
              <a:buNone/>
            </a:pPr>
            <a:r>
              <a:rPr lang="it-IT" sz="1200" dirty="0"/>
              <a:t>"PATH" =&gt; "/bin:/usr/bin",</a:t>
            </a:r>
          </a:p>
          <a:p>
            <a:pPr marL="38100" indent="0">
              <a:buNone/>
            </a:pPr>
            <a:r>
              <a:rPr lang="it-IT" sz="1200" dirty="0"/>
              <a:t>"LD_LIBRARY_PATH" =&gt; "/usr/lib:",</a:t>
            </a:r>
          </a:p>
          <a:p>
            <a:pPr marL="38100" indent="0">
              <a:buNone/>
            </a:pPr>
            <a:r>
              <a:rPr lang="it-IT" sz="1200" dirty="0"/>
              <a:t>"MONO_SHARED_DIR" =&gt; "/tmp/",</a:t>
            </a:r>
          </a:p>
          <a:p>
            <a:pPr marL="38100" indent="0">
              <a:buNone/>
            </a:pPr>
            <a:r>
              <a:rPr lang="it-IT" sz="1200" dirty="0"/>
              <a:t>"MONO_FCGI_LOGLEVELS" =&gt; "Error",</a:t>
            </a:r>
          </a:p>
          <a:p>
            <a:pPr marL="38100" indent="0">
              <a:buNone/>
            </a:pPr>
            <a:r>
              <a:rPr lang="it-IT" sz="1200" dirty="0"/>
              <a:t>"MONO_FCGI_LOGFILE" =&gt; "/tmp/fastcgi.log",</a:t>
            </a:r>
          </a:p>
          <a:p>
            <a:pPr marL="38100" indent="0">
              <a:buNone/>
            </a:pPr>
            <a:r>
              <a:rPr lang="it-IT" sz="1200" dirty="0"/>
              <a:t>"MONO_FCGI_ROOT" =&gt; server.document-root,</a:t>
            </a:r>
          </a:p>
          <a:p>
            <a:pPr marL="38100" indent="0">
              <a:buNone/>
            </a:pPr>
            <a:r>
              <a:rPr lang="it-IT" sz="1200" dirty="0"/>
              <a:t>"MONO_FCGI_APPLICATIONS" =&gt; "/mono/:/var/www/mono/" ),</a:t>
            </a:r>
          </a:p>
          <a:p>
            <a:pPr marL="38100" indent="0">
              <a:buNone/>
            </a:pPr>
            <a:r>
              <a:rPr lang="it-IT" sz="1200" dirty="0"/>
              <a:t>"max-procs" =&gt;4,</a:t>
            </a:r>
          </a:p>
          <a:p>
            <a:pPr marL="38100" indent="0">
              <a:buNone/>
            </a:pPr>
            <a:r>
              <a:rPr lang="it-IT" sz="1200" dirty="0"/>
              <a:t>"check-local" =&gt; "disable"</a:t>
            </a:r>
          </a:p>
          <a:p>
            <a:pPr marL="38100" indent="0">
              <a:buNone/>
            </a:pPr>
            <a:r>
              <a:rPr lang="it-IT" sz="1200" dirty="0"/>
              <a:t>                        )) </a:t>
            </a:r>
            <a:r>
              <a:rPr lang="it-IT" sz="1200" dirty="0" smtClean="0"/>
              <a:t>)}</a:t>
            </a:r>
            <a:endParaRPr lang="it-IT" sz="1200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Lighttpd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119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Introduzione a Raspberry PI e </a:t>
            </a:r>
            <a:r>
              <a:rPr lang="it-IT" dirty="0" smtClean="0"/>
              <a:t>Hardware</a:t>
            </a:r>
            <a:endParaRPr lang="it-IT" dirty="0"/>
          </a:p>
          <a:p>
            <a:r>
              <a:rPr lang="it-IT" dirty="0"/>
              <a:t>Introduzione </a:t>
            </a:r>
            <a:r>
              <a:rPr lang="it-IT" dirty="0" smtClean="0"/>
              <a:t>installazione </a:t>
            </a:r>
            <a:r>
              <a:rPr lang="it-IT" dirty="0"/>
              <a:t>Raspbian e </a:t>
            </a:r>
            <a:r>
              <a:rPr lang="it-IT" dirty="0" smtClean="0"/>
              <a:t>Mono</a:t>
            </a:r>
            <a:endParaRPr lang="it-IT" dirty="0"/>
          </a:p>
          <a:p>
            <a:r>
              <a:rPr lang="it-IT" dirty="0"/>
              <a:t>Installazione asp.net MVC</a:t>
            </a:r>
          </a:p>
          <a:p>
            <a:r>
              <a:rPr lang="it-IT" dirty="0"/>
              <a:t>Come gestire I/O</a:t>
            </a:r>
          </a:p>
          <a:p>
            <a:r>
              <a:rPr lang="it-IT" dirty="0"/>
              <a:t>Esempio pratico con hardware display </a:t>
            </a:r>
            <a:r>
              <a:rPr lang="it-IT" dirty="0" smtClean="0"/>
              <a:t>LCD16X2</a:t>
            </a:r>
            <a:endParaRPr lang="it-IT" dirty="0"/>
          </a:p>
          <a:p>
            <a:r>
              <a:rPr lang="it-IT" dirty="0"/>
              <a:t>Esempio pratico con hardware sensore DHT22</a:t>
            </a:r>
          </a:p>
          <a:p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26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59248" y="1392801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Aggiungere configurazione FastCGI</a:t>
            </a:r>
          </a:p>
          <a:p>
            <a:pPr lvl="1"/>
            <a:endParaRPr lang="it-IT" dirty="0"/>
          </a:p>
        </p:txBody>
      </p:sp>
      <p:sp>
        <p:nvSpPr>
          <p:cNvPr id="15" name="Text Placeholder 1"/>
          <p:cNvSpPr txBox="1">
            <a:spLocks/>
          </p:cNvSpPr>
          <p:nvPr/>
        </p:nvSpPr>
        <p:spPr bwMode="auto">
          <a:xfrm>
            <a:off x="748138" y="2000377"/>
            <a:ext cx="7991825" cy="473003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None/>
            </a:pPr>
            <a:r>
              <a:rPr lang="it-IT" sz="1400" dirty="0" smtClean="0"/>
              <a:t># </a:t>
            </a:r>
            <a:r>
              <a:rPr lang="it-IT" sz="1400" dirty="0"/>
              <a:t>Add index.aspx and default.aspx to the list of files to check when a directory is requested.</a:t>
            </a:r>
          </a:p>
          <a:p>
            <a:pPr marL="38100" indent="0">
              <a:buNone/>
            </a:pPr>
            <a:r>
              <a:rPr lang="it-IT" sz="1400" dirty="0"/>
              <a:t>index-file.names += ( "index.aspx", "default.aspx", "index.cshtml", "default.cshtml" )</a:t>
            </a:r>
          </a:p>
          <a:p>
            <a:pPr marL="38100" indent="0">
              <a:buNone/>
            </a:pPr>
            <a:r>
              <a:rPr lang="it-IT" sz="1400" dirty="0"/>
              <a:t>fastcgi.map-extensions = (</a:t>
            </a:r>
          </a:p>
          <a:p>
            <a:pPr marL="38100" indent="0">
              <a:buNone/>
            </a:pPr>
            <a:r>
              <a:rPr lang="it-IT" sz="1400" dirty="0"/>
              <a:t>        ".asmx" =&gt; ".aspx",</a:t>
            </a:r>
          </a:p>
          <a:p>
            <a:pPr marL="38100" indent="0">
              <a:buNone/>
            </a:pPr>
            <a:r>
              <a:rPr lang="it-IT" sz="1400" dirty="0"/>
              <a:t>        ".ashx" =&gt; ".aspx",</a:t>
            </a:r>
          </a:p>
          <a:p>
            <a:pPr marL="38100" indent="0">
              <a:buNone/>
            </a:pPr>
            <a:r>
              <a:rPr lang="it-IT" sz="1400" dirty="0"/>
              <a:t>        ".asax" =&gt; ".aspx",</a:t>
            </a:r>
          </a:p>
          <a:p>
            <a:pPr marL="38100" indent="0">
              <a:buNone/>
            </a:pPr>
            <a:r>
              <a:rPr lang="it-IT" sz="1400" dirty="0"/>
              <a:t>        ".ascx" =&gt; ".aspx",</a:t>
            </a:r>
          </a:p>
          <a:p>
            <a:pPr marL="38100" indent="0">
              <a:buNone/>
            </a:pPr>
            <a:r>
              <a:rPr lang="it-IT" sz="1400" dirty="0"/>
              <a:t>        ".soap" =&gt; ".aspx",</a:t>
            </a:r>
          </a:p>
          <a:p>
            <a:pPr marL="38100" indent="0">
              <a:buNone/>
            </a:pPr>
            <a:r>
              <a:rPr lang="it-IT" sz="1400" dirty="0"/>
              <a:t>        ".rem" =&gt; ".aspx",</a:t>
            </a:r>
          </a:p>
          <a:p>
            <a:pPr marL="38100" indent="0">
              <a:buNone/>
            </a:pPr>
            <a:r>
              <a:rPr lang="it-IT" sz="1400" dirty="0"/>
              <a:t>        ".axd" =&gt; ".aspx",</a:t>
            </a:r>
          </a:p>
          <a:p>
            <a:pPr marL="38100" indent="0">
              <a:buNone/>
            </a:pPr>
            <a:r>
              <a:rPr lang="it-IT" sz="1400" dirty="0"/>
              <a:t>        ".cs" =&gt; ".aspx",</a:t>
            </a:r>
          </a:p>
          <a:p>
            <a:pPr marL="38100" indent="0">
              <a:buNone/>
            </a:pPr>
            <a:r>
              <a:rPr lang="it-IT" sz="1400" dirty="0"/>
              <a:t>        ".config" =&gt; ".aspx",</a:t>
            </a:r>
          </a:p>
          <a:p>
            <a:pPr marL="38100" indent="0">
              <a:buNone/>
            </a:pPr>
            <a:r>
              <a:rPr lang="it-IT" sz="1400" dirty="0"/>
              <a:t>        ".dll" =&gt; ".aspx" )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Lighttpd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557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59248" y="1392801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Creare cartella per ospitare il sito web</a:t>
            </a:r>
          </a:p>
          <a:p>
            <a:pPr lvl="1"/>
            <a:endParaRPr lang="it-IT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80036" y="2028509"/>
            <a:ext cx="3940819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mkdir /var/www/mono</a:t>
            </a: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252153" y="2672255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Impostare proprietario file</a:t>
            </a:r>
          </a:p>
          <a:p>
            <a:pPr lvl="1"/>
            <a:endParaRPr lang="it-IT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772940" y="3279831"/>
            <a:ext cx="6967561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chown www-data:www-data /var/www/mono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52153" y="3946514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Impostare permessi cartella</a:t>
            </a:r>
          </a:p>
          <a:p>
            <a:pPr lvl="1"/>
            <a:endParaRPr lang="it-IT" dirty="0"/>
          </a:p>
        </p:txBody>
      </p:sp>
      <p:sp>
        <p:nvSpPr>
          <p:cNvPr id="11" name="Text Placeholder 1"/>
          <p:cNvSpPr txBox="1">
            <a:spLocks/>
          </p:cNvSpPr>
          <p:nvPr/>
        </p:nvSpPr>
        <p:spPr bwMode="auto">
          <a:xfrm>
            <a:off x="772941" y="4582222"/>
            <a:ext cx="4809152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chmod 777 /var/www/mono</a:t>
            </a: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252152" y="5220773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Riavviare Lighttpd</a:t>
            </a:r>
          </a:p>
          <a:p>
            <a:pPr lvl="1"/>
            <a:endParaRPr lang="it-IT" dirty="0"/>
          </a:p>
        </p:txBody>
      </p:sp>
      <p:sp>
        <p:nvSpPr>
          <p:cNvPr id="16" name="Text Placeholder 1"/>
          <p:cNvSpPr txBox="1">
            <a:spLocks/>
          </p:cNvSpPr>
          <p:nvPr/>
        </p:nvSpPr>
        <p:spPr bwMode="auto">
          <a:xfrm>
            <a:off x="780036" y="5828349"/>
            <a:ext cx="4809152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service lighttpd restart</a:t>
            </a:r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Lighttpd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612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Mysql</a:t>
            </a:r>
            <a:endParaRPr lang="it-IT" dirty="0"/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59248" y="1392801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Installazione MySql</a:t>
            </a:r>
          </a:p>
          <a:p>
            <a:pPr lvl="1"/>
            <a:endParaRPr lang="it-IT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80036" y="2028509"/>
            <a:ext cx="5780252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sudo </a:t>
            </a:r>
            <a:r>
              <a:rPr lang="it-IT" dirty="0"/>
              <a:t>apt-get install mysql-server</a:t>
            </a: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252153" y="2672255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Abilitare accesso remoto</a:t>
            </a:r>
          </a:p>
          <a:p>
            <a:pPr lvl="1"/>
            <a:endParaRPr lang="it-IT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772940" y="3279831"/>
            <a:ext cx="6967561" cy="170683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nano</a:t>
            </a:r>
            <a:r>
              <a:rPr lang="en-US" dirty="0"/>
              <a:t>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mysql</a:t>
            </a:r>
            <a:r>
              <a:rPr lang="en-US" dirty="0" smtClean="0"/>
              <a:t>/</a:t>
            </a:r>
            <a:r>
              <a:rPr lang="en-US" dirty="0" err="1" smtClean="0"/>
              <a:t>my.cnf</a:t>
            </a:r>
            <a:endParaRPr lang="en-US" dirty="0"/>
          </a:p>
          <a:p>
            <a:pPr marL="38100" indent="0">
              <a:buFontTx/>
              <a:buNone/>
            </a:pPr>
            <a:r>
              <a:rPr lang="en-US" dirty="0" err="1" smtClean="0"/>
              <a:t>Trovare</a:t>
            </a:r>
            <a:r>
              <a:rPr lang="en-US" dirty="0" smtClean="0"/>
              <a:t> : bind-address            </a:t>
            </a:r>
            <a:r>
              <a:rPr lang="en-US" dirty="0"/>
              <a:t>= </a:t>
            </a:r>
            <a:r>
              <a:rPr lang="en-US" dirty="0" smtClean="0"/>
              <a:t>127.0.0.1</a:t>
            </a:r>
            <a:endParaRPr lang="en-US" dirty="0"/>
          </a:p>
          <a:p>
            <a:pPr marL="38100" indent="0">
              <a:buFontTx/>
              <a:buNone/>
            </a:pPr>
            <a:r>
              <a:rPr lang="en-US" dirty="0" err="1" smtClean="0"/>
              <a:t>Sostituire</a:t>
            </a:r>
            <a:r>
              <a:rPr lang="en-US" dirty="0" smtClean="0"/>
              <a:t> con : bind-address            </a:t>
            </a:r>
            <a:r>
              <a:rPr lang="en-US" dirty="0"/>
              <a:t>= 0.0.0.0</a:t>
            </a:r>
            <a:endParaRPr lang="it-IT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252152" y="5220773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Riavviare Mysql</a:t>
            </a:r>
          </a:p>
          <a:p>
            <a:pPr lvl="1"/>
            <a:endParaRPr lang="it-IT" dirty="0"/>
          </a:p>
        </p:txBody>
      </p:sp>
      <p:sp>
        <p:nvSpPr>
          <p:cNvPr id="16" name="Text Placeholder 1"/>
          <p:cNvSpPr txBox="1">
            <a:spLocks/>
          </p:cNvSpPr>
          <p:nvPr/>
        </p:nvSpPr>
        <p:spPr bwMode="auto">
          <a:xfrm>
            <a:off x="780036" y="5828349"/>
            <a:ext cx="4809152" cy="61041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/>
              <a:t>sudo service mysql restart</a:t>
            </a:r>
          </a:p>
        </p:txBody>
      </p:sp>
    </p:spTree>
    <p:extLst>
      <p:ext uri="{BB962C8B-B14F-4D97-AF65-F5344CB8AC3E}">
        <p14:creationId xmlns:p14="http://schemas.microsoft.com/office/powerpoint/2010/main" val="184423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Installazione e configurazione Mysql</a:t>
            </a:r>
            <a:endParaRPr lang="it-IT" dirty="0"/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>
          <a:xfrm>
            <a:off x="259248" y="1392801"/>
            <a:ext cx="8561699" cy="6075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it-IT" dirty="0" smtClean="0"/>
              <a:t>Abilitare accesso remoto per utente root (mysql)</a:t>
            </a:r>
          </a:p>
          <a:p>
            <a:pPr lvl="1"/>
            <a:endParaRPr lang="it-IT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780036" y="2028509"/>
            <a:ext cx="5780252" cy="1650356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en-US" dirty="0" err="1"/>
              <a:t>mysql</a:t>
            </a:r>
            <a:r>
              <a:rPr lang="en-US" dirty="0"/>
              <a:t> -u root </a:t>
            </a:r>
            <a:r>
              <a:rPr lang="en-US" dirty="0" smtClean="0"/>
              <a:t>–p</a:t>
            </a:r>
            <a:endParaRPr lang="en-US" dirty="0"/>
          </a:p>
          <a:p>
            <a:pPr marL="38100" indent="0">
              <a:buFontTx/>
              <a:buNone/>
            </a:pPr>
            <a:r>
              <a:rPr lang="en-US" dirty="0"/>
              <a:t>GRANT ALL PRIVILEGES ON *.* TO 'root'@'%' IDENTIFIED BY 'password';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900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80700" y="325850"/>
            <a:ext cx="7863299" cy="483600"/>
          </a:xfrm>
        </p:spPr>
        <p:txBody>
          <a:bodyPr/>
          <a:lstStyle/>
          <a:p>
            <a:r>
              <a:rPr lang="it-IT" dirty="0" smtClean="0"/>
              <a:t>Demo Asp.net MVC</a:t>
            </a:r>
            <a:endParaRPr lang="it-IT" dirty="0"/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646" y="-91678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543" y="14645"/>
            <a:ext cx="588104" cy="737883"/>
          </a:xfrm>
          <a:prstGeom prst="rect">
            <a:avLst/>
          </a:prstGeom>
        </p:spPr>
      </p:pic>
      <p:pic>
        <p:nvPicPr>
          <p:cNvPr id="8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74" y="2018905"/>
            <a:ext cx="2572083" cy="22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27" y="2272843"/>
            <a:ext cx="1622098" cy="2035216"/>
          </a:xfrm>
          <a:prstGeom prst="rect">
            <a:avLst/>
          </a:prstGeom>
        </p:spPr>
      </p:pic>
      <p:pic>
        <p:nvPicPr>
          <p:cNvPr id="28674" name="Picture 2" descr="http://www.klopfenstein.net/public/Uploads/lorenz/asp_dotnet_mvc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115" y="4942776"/>
            <a:ext cx="24765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02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Raspberry Pi è un single-board </a:t>
            </a:r>
            <a:r>
              <a:rPr lang="it-IT" dirty="0" smtClean="0"/>
              <a:t>computer</a:t>
            </a:r>
          </a:p>
          <a:p>
            <a:pPr lvl="1"/>
            <a:r>
              <a:rPr lang="it-IT" dirty="0" smtClean="0"/>
              <a:t>System on a chip (SoC) Broadcom BCM2835</a:t>
            </a:r>
          </a:p>
          <a:p>
            <a:pPr lvl="2"/>
            <a:r>
              <a:rPr lang="it-IT" dirty="0" smtClean="0"/>
              <a:t> Progessore Arm ARM1176JZF-S (700 Mhz – famiglia ARM 11) </a:t>
            </a:r>
          </a:p>
          <a:p>
            <a:pPr lvl="2"/>
            <a:r>
              <a:rPr lang="it-IT" dirty="0" smtClean="0"/>
              <a:t> GPU </a:t>
            </a:r>
            <a:r>
              <a:rPr lang="it-IT" dirty="0"/>
              <a:t>VideoCore IV OpenGL ES 2.0, 1080p30 H.264 high-profile decode</a:t>
            </a:r>
            <a:endParaRPr lang="it-IT" dirty="0" smtClean="0"/>
          </a:p>
          <a:p>
            <a:pPr lvl="2"/>
            <a:r>
              <a:rPr lang="it-IT" dirty="0"/>
              <a:t> </a:t>
            </a:r>
            <a:r>
              <a:rPr lang="it-IT" dirty="0" smtClean="0"/>
              <a:t>SDRAM 256 MB modello A / A+ – 512 MB modello B / B+</a:t>
            </a:r>
          </a:p>
          <a:p>
            <a:pPr lvl="1"/>
            <a:r>
              <a:rPr lang="it-IT" dirty="0" smtClean="0"/>
              <a:t>Output Video RCA per video composito e HDMI</a:t>
            </a:r>
          </a:p>
          <a:p>
            <a:pPr lvl="1"/>
            <a:r>
              <a:rPr lang="it-IT" dirty="0" smtClean="0"/>
              <a:t>Output Audo Jack 3,5mm e HDMI</a:t>
            </a:r>
          </a:p>
          <a:p>
            <a:pPr lvl="1"/>
            <a:r>
              <a:rPr lang="it-IT" dirty="0" smtClean="0"/>
              <a:t>Ethernet 10/100 RJ45 solo per B / B+</a:t>
            </a:r>
          </a:p>
          <a:p>
            <a:pPr lvl="1"/>
            <a:r>
              <a:rPr lang="it-IT" dirty="0" smtClean="0"/>
              <a:t>USB 2.0</a:t>
            </a:r>
          </a:p>
          <a:p>
            <a:pPr lvl="2"/>
            <a:r>
              <a:rPr lang="it-IT" dirty="0"/>
              <a:t> </a:t>
            </a:r>
            <a:r>
              <a:rPr lang="it-IT" dirty="0" smtClean="0"/>
              <a:t>1 Modello A / A+</a:t>
            </a:r>
          </a:p>
          <a:p>
            <a:pPr lvl="2"/>
            <a:r>
              <a:rPr lang="it-IT" dirty="0" smtClean="0"/>
              <a:t> 2 Modello B Hub integrato</a:t>
            </a:r>
          </a:p>
          <a:p>
            <a:pPr lvl="2"/>
            <a:r>
              <a:rPr lang="it-IT" dirty="0"/>
              <a:t> </a:t>
            </a:r>
            <a:r>
              <a:rPr lang="it-IT" dirty="0" smtClean="0"/>
              <a:t>4 Modello B+</a:t>
            </a:r>
          </a:p>
          <a:p>
            <a:pPr lvl="1"/>
            <a:r>
              <a:rPr lang="it-IT" dirty="0" smtClean="0"/>
              <a:t>Memoria</a:t>
            </a:r>
          </a:p>
          <a:p>
            <a:pPr lvl="2"/>
            <a:r>
              <a:rPr lang="it-IT" dirty="0"/>
              <a:t> </a:t>
            </a:r>
            <a:r>
              <a:rPr lang="it-IT" dirty="0" smtClean="0"/>
              <a:t>SD / MMC / SDIO card slot per A/B</a:t>
            </a:r>
          </a:p>
          <a:p>
            <a:pPr lvl="2"/>
            <a:r>
              <a:rPr lang="it-IT" dirty="0" smtClean="0"/>
              <a:t> microSD per A+/B+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 Raspberry PI e Hardware</a:t>
            </a:r>
          </a:p>
        </p:txBody>
      </p:sp>
      <p:pic>
        <p:nvPicPr>
          <p:cNvPr id="7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970" y="-48882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1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Periferiche a basso livello</a:t>
            </a:r>
          </a:p>
          <a:p>
            <a:pPr lvl="1"/>
            <a:r>
              <a:rPr lang="it-IT" dirty="0" smtClean="0"/>
              <a:t>26 pin per versione A / B e 40 pin versione A+/B+</a:t>
            </a:r>
          </a:p>
          <a:p>
            <a:pPr lvl="2"/>
            <a:r>
              <a:rPr lang="it-IT" dirty="0"/>
              <a:t> SPI (Serial Peripheral </a:t>
            </a:r>
            <a:r>
              <a:rPr lang="it-IT" dirty="0" smtClean="0"/>
              <a:t>Interface</a:t>
            </a:r>
            <a:r>
              <a:rPr lang="it-IT" dirty="0"/>
              <a:t>) </a:t>
            </a: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goo.gl/gFJ03a</a:t>
            </a:r>
            <a:endParaRPr lang="it-IT" dirty="0" smtClean="0"/>
          </a:p>
          <a:p>
            <a:pPr lvl="2"/>
            <a:r>
              <a:rPr lang="it-IT" dirty="0" smtClean="0"/>
              <a:t> </a:t>
            </a:r>
            <a:r>
              <a:rPr lang="it-IT" dirty="0"/>
              <a:t>I²C (Inter Integrated Circuit) </a:t>
            </a:r>
            <a:r>
              <a:rPr lang="it-IT" dirty="0">
                <a:hlinkClick r:id="rId4"/>
              </a:rPr>
              <a:t>http://</a:t>
            </a:r>
            <a:r>
              <a:rPr lang="it-IT" dirty="0" smtClean="0">
                <a:hlinkClick r:id="rId4"/>
              </a:rPr>
              <a:t>goo.gl/R99oSF</a:t>
            </a:r>
            <a:endParaRPr lang="it-IT" dirty="0" smtClean="0"/>
          </a:p>
          <a:p>
            <a:pPr lvl="2"/>
            <a:r>
              <a:rPr lang="it-IT" dirty="0"/>
              <a:t> UART (Universal Asynchronous Receiver-Transmitter) </a:t>
            </a:r>
            <a:r>
              <a:rPr lang="it-IT" dirty="0">
                <a:hlinkClick r:id="rId5"/>
              </a:rPr>
              <a:t>http://</a:t>
            </a:r>
            <a:r>
              <a:rPr lang="it-IT" dirty="0" smtClean="0">
                <a:hlinkClick r:id="rId5"/>
              </a:rPr>
              <a:t>goo.gl/FqOhw</a:t>
            </a:r>
            <a:endParaRPr lang="it-IT" dirty="0" smtClean="0"/>
          </a:p>
          <a:p>
            <a:pPr lvl="2"/>
            <a:r>
              <a:rPr lang="it-IT" dirty="0"/>
              <a:t> </a:t>
            </a:r>
            <a:r>
              <a:rPr lang="it-IT" dirty="0" smtClean="0"/>
              <a:t>+3,3v e +5v</a:t>
            </a:r>
          </a:p>
          <a:p>
            <a:r>
              <a:rPr lang="it-IT" dirty="0" smtClean="0"/>
              <a:t>Alimentazione (5V)</a:t>
            </a:r>
          </a:p>
          <a:p>
            <a:pPr lvl="1"/>
            <a:r>
              <a:rPr lang="it-IT" dirty="0" smtClean="0"/>
              <a:t>300 mA Modello A 1,5 W</a:t>
            </a:r>
          </a:p>
          <a:p>
            <a:pPr lvl="1"/>
            <a:r>
              <a:rPr lang="it-IT" dirty="0" smtClean="0"/>
              <a:t>700 mA Modello B 3,5 W</a:t>
            </a:r>
          </a:p>
          <a:p>
            <a:pPr lvl="1"/>
            <a:r>
              <a:rPr lang="it-IT" dirty="0" smtClean="0"/>
              <a:t>600 mA Modello B+ 3,0 W</a:t>
            </a:r>
          </a:p>
          <a:p>
            <a:r>
              <a:rPr lang="it-IT" dirty="0" smtClean="0"/>
              <a:t>Sistemi operativi supportati</a:t>
            </a:r>
          </a:p>
          <a:p>
            <a:pPr lvl="1"/>
            <a:r>
              <a:rPr lang="it-IT" dirty="0" smtClean="0"/>
              <a:t>Debian / Fedora / Arch Linux / Gentoo e RISC OS ( open source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 Raspberry PI e Hardware</a:t>
            </a:r>
          </a:p>
        </p:txBody>
      </p:sp>
      <p:pic>
        <p:nvPicPr>
          <p:cNvPr id="5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970" y="-48882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44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 Raspberry PI e Hardware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855" y="1484888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dk1"/>
                </a:solidFill>
              </a:rPr>
              <a:t>Raspberry B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27" y="1715720"/>
            <a:ext cx="8135485" cy="4972744"/>
          </a:xfrm>
          <a:prstGeom prst="rect">
            <a:avLst/>
          </a:prstGeom>
        </p:spPr>
      </p:pic>
      <p:pic>
        <p:nvPicPr>
          <p:cNvPr id="13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970" y="-48882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3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74100" y="2164179"/>
            <a:ext cx="1622710" cy="525358"/>
          </a:xfrm>
        </p:spPr>
        <p:txBody>
          <a:bodyPr/>
          <a:lstStyle/>
          <a:p>
            <a:pPr marL="38100" indent="0">
              <a:buNone/>
            </a:pPr>
            <a:r>
              <a:rPr lang="it-IT" dirty="0" smtClean="0"/>
              <a:t>Version 1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 Raspberry PI e Hardware</a:t>
            </a:r>
          </a:p>
        </p:txBody>
      </p:sp>
      <p:pic>
        <p:nvPicPr>
          <p:cNvPr id="6148" name="Picture 4" descr="Raspberry Pi GPIO Pin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2" y="2693901"/>
            <a:ext cx="2582051" cy="35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aspberry Pi GPIO Pin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81" y="2693900"/>
            <a:ext cx="2582051" cy="356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1"/>
          <p:cNvSpPr txBox="1">
            <a:spLocks/>
          </p:cNvSpPr>
          <p:nvPr/>
        </p:nvSpPr>
        <p:spPr>
          <a:xfrm>
            <a:off x="3817299" y="2168542"/>
            <a:ext cx="1622710" cy="525358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Version 2</a:t>
            </a:r>
            <a:endParaRPr lang="it-IT" dirty="0"/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6677247" y="1420400"/>
            <a:ext cx="1747367" cy="525358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Version B+</a:t>
            </a:r>
            <a:endParaRPr lang="it-IT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293802" y="1492326"/>
            <a:ext cx="5611330" cy="525358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04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4765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Char char="■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905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 indent="0">
              <a:buFontTx/>
              <a:buNone/>
            </a:pPr>
            <a:r>
              <a:rPr lang="it-IT" dirty="0" smtClean="0"/>
              <a:t>GPIO and Versions</a:t>
            </a:r>
            <a:endParaRPr lang="it-I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955" y="1945758"/>
            <a:ext cx="2448267" cy="5020376"/>
          </a:xfrm>
          <a:prstGeom prst="rect">
            <a:avLst/>
          </a:prstGeom>
        </p:spPr>
      </p:pic>
      <p:pic>
        <p:nvPicPr>
          <p:cNvPr id="14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970" y="-48882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3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Scaricare iso da </a:t>
            </a:r>
            <a:r>
              <a:rPr lang="it-IT" dirty="0">
                <a:hlinkClick r:id="rId2"/>
              </a:rPr>
              <a:t>http://www.raspberrypi.org/downloads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pPr lvl="1"/>
            <a:r>
              <a:rPr lang="it-IT" dirty="0" smtClean="0"/>
              <a:t>Raspbian (</a:t>
            </a:r>
            <a:r>
              <a:rPr lang="it-IT" dirty="0"/>
              <a:t>Debian </a:t>
            </a:r>
            <a:r>
              <a:rPr lang="it-IT" dirty="0" smtClean="0"/>
              <a:t>Wheezy)</a:t>
            </a:r>
          </a:p>
          <a:p>
            <a:pPr lvl="1"/>
            <a:r>
              <a:rPr lang="it-IT" dirty="0" smtClean="0"/>
              <a:t>Pidora (Fedora Remix)</a:t>
            </a:r>
          </a:p>
          <a:p>
            <a:pPr lvl="1"/>
            <a:r>
              <a:rPr lang="it-IT" dirty="0"/>
              <a:t>OPENELEC e RASPBMC (An XBMC Media Centre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Scrivere immagine su SD </a:t>
            </a: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goo.gl/hKmGhe</a:t>
            </a:r>
            <a:endParaRPr lang="it-IT" dirty="0" smtClean="0"/>
          </a:p>
          <a:p>
            <a:pPr lvl="1"/>
            <a:r>
              <a:rPr lang="it-IT" dirty="0" smtClean="0"/>
              <a:t>Linux</a:t>
            </a:r>
          </a:p>
          <a:p>
            <a:pPr lvl="1"/>
            <a:r>
              <a:rPr lang="it-IT" dirty="0" smtClean="0"/>
              <a:t>Mac OS</a:t>
            </a:r>
          </a:p>
          <a:p>
            <a:pPr lvl="1"/>
            <a:r>
              <a:rPr lang="it-IT" dirty="0" smtClean="0"/>
              <a:t>Windows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installazione Raspbian</a:t>
            </a:r>
          </a:p>
        </p:txBody>
      </p:sp>
      <p:pic>
        <p:nvPicPr>
          <p:cNvPr id="6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974" y="-29639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raspberrypi.org/wp-content/uploads/2012/02/Raspian_SD-150x15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07" y="24757"/>
            <a:ext cx="784693" cy="7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0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it-IT" dirty="0"/>
              <a:t>Win32DiskImager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installazione Raspbian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750" y="2745924"/>
            <a:ext cx="5062770" cy="2561449"/>
          </a:xfrm>
          <a:prstGeom prst="rect">
            <a:avLst/>
          </a:prstGeom>
        </p:spPr>
      </p:pic>
      <p:pic>
        <p:nvPicPr>
          <p:cNvPr id="8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974" y="-29639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raspberrypi.org/wp-content/uploads/2012/02/Raspian_SD-150x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07" y="24757"/>
            <a:ext cx="784693" cy="7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79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installazione Raspbian</a:t>
            </a:r>
          </a:p>
        </p:txBody>
      </p:sp>
      <p:pic>
        <p:nvPicPr>
          <p:cNvPr id="14338" name="Picture 2" descr="http://www.tweaking4all.com/wp-content/uploads/2014/01/applepi-baker-startup-sc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7" y="1562100"/>
            <a:ext cx="855345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974" y="-29639"/>
            <a:ext cx="1012503" cy="9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raspberrypi.org/wp-content/uploads/2012/02/Raspian_SD-150x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07" y="24757"/>
            <a:ext cx="784693" cy="7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94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DarkBlu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1182</Words>
  <Application>Microsoft Macintosh PowerPoint</Application>
  <PresentationFormat>Presentazione su schermo (4:3)</PresentationFormat>
  <Paragraphs>174</Paragraphs>
  <Slides>24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MyDarkBlue</vt:lpstr>
      <vt:lpstr>Raspberry PI : I/O in C# / mono</vt:lpstr>
      <vt:lpstr>Agenda</vt:lpstr>
      <vt:lpstr>Introduzione a Raspberry PI e Hardware</vt:lpstr>
      <vt:lpstr>Introduzione a Raspberry PI e Hardware</vt:lpstr>
      <vt:lpstr>Introduzione a Raspberry PI e Hardware</vt:lpstr>
      <vt:lpstr>Introduzione a Raspberry PI e Hardware</vt:lpstr>
      <vt:lpstr>Introduzione installazione Raspbian</vt:lpstr>
      <vt:lpstr>Introduzione installazione Raspbian</vt:lpstr>
      <vt:lpstr>Introduzione installazione Raspbian</vt:lpstr>
      <vt:lpstr>Introduzione installazione Raspbian</vt:lpstr>
      <vt:lpstr>Introduzione installazione Raspbian</vt:lpstr>
      <vt:lpstr>Installazione libreria LIBPGPIO</vt:lpstr>
      <vt:lpstr>Demo Led</vt:lpstr>
      <vt:lpstr>Demo schermo LCD 16x2</vt:lpstr>
      <vt:lpstr>Installazione libreria per sensore DHT22</vt:lpstr>
      <vt:lpstr>Demo sensore DHT22</vt:lpstr>
      <vt:lpstr>Installazione e configurazione Lighttpd</vt:lpstr>
      <vt:lpstr>Installazione e configurazione Lighttpd</vt:lpstr>
      <vt:lpstr>Installazione e configurazione Lighttpd</vt:lpstr>
      <vt:lpstr>Installazione e configurazione Lighttpd</vt:lpstr>
      <vt:lpstr>Installazione e configurazione Lighttpd</vt:lpstr>
      <vt:lpstr>Installazione e configurazione Mysql</vt:lpstr>
      <vt:lpstr>Installazione e configurazione Mysql</vt:lpstr>
      <vt:lpstr>Demo Asp.net MVC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Raspberry PI</dc:title>
  <dc:creator>Gianluca</dc:creator>
  <cp:lastModifiedBy>Gianluca Cucco</cp:lastModifiedBy>
  <cp:revision>29</cp:revision>
  <dcterms:modified xsi:type="dcterms:W3CDTF">2014-11-27T15:39:07Z</dcterms:modified>
</cp:coreProperties>
</file>